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7" r:id="rId9"/>
    <p:sldId id="265" r:id="rId10"/>
    <p:sldId id="268" r:id="rId11"/>
    <p:sldId id="266" r:id="rId12"/>
    <p:sldId id="281" r:id="rId13"/>
    <p:sldId id="270" r:id="rId14"/>
    <p:sldId id="279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69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1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7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8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8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2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1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21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3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E26A05-79B8-4118-96EF-D2897F952C76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59B8EB-4063-49DA-B4C0-8CF68594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1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MORTALITY AND MORBIDITY REVIEW JULY 2019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PRESENTERS:</a:t>
            </a:r>
          </a:p>
          <a:p>
            <a:r>
              <a:rPr lang="en-US" dirty="0" smtClean="0"/>
              <a:t>DR. IDAGIZA V.A</a:t>
            </a:r>
          </a:p>
          <a:p>
            <a:r>
              <a:rPr lang="en-US" dirty="0" smtClean="0"/>
              <a:t>DR..  SENETI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93323"/>
              </p:ext>
            </p:extLst>
          </p:nvPr>
        </p:nvGraphicFramePr>
        <p:xfrm>
          <a:off x="952500" y="728663"/>
          <a:ext cx="10434638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25">
                  <a:extLst>
                    <a:ext uri="{9D8B030D-6E8A-4147-A177-3AD203B41FA5}">
                      <a16:colId xmlns="" xmlns:a16="http://schemas.microsoft.com/office/drawing/2014/main" val="2771776012"/>
                    </a:ext>
                  </a:extLst>
                </a:gridCol>
                <a:gridCol w="9472613">
                  <a:extLst>
                    <a:ext uri="{9D8B030D-6E8A-4147-A177-3AD203B41FA5}">
                      <a16:colId xmlns="" xmlns:a16="http://schemas.microsoft.com/office/drawing/2014/main" val="2711582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2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CWM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 referral</a:t>
                      </a:r>
                      <a:r>
                        <a:rPr lang="en-US" baseline="0" dirty="0" smtClean="0"/>
                        <a:t> from kitengela medical services due to multiple congenital anomalies. Admitted on 3/7/2019.A baby born on 30/6/2019 to a 23 </a:t>
                      </a:r>
                      <a:r>
                        <a:rPr lang="en-US" baseline="0" dirty="0" smtClean="0"/>
                        <a:t>year </a:t>
                      </a:r>
                      <a:r>
                        <a:rPr lang="en-US" baseline="0" dirty="0" smtClean="0"/>
                        <a:t>old primi at term birth weight 2kgs ,scored 5,6,7.</a:t>
                      </a:r>
                      <a:r>
                        <a:rPr lang="en-US" dirty="0" smtClean="0"/>
                        <a:t>Born</a:t>
                      </a:r>
                      <a:r>
                        <a:rPr lang="en-US" baseline="0" dirty="0" smtClean="0"/>
                        <a:t> via </a:t>
                      </a:r>
                      <a:r>
                        <a:rPr lang="en-US" baseline="0" dirty="0" smtClean="0"/>
                        <a:t>ECS due to NRFS.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On </a:t>
                      </a:r>
                      <a:r>
                        <a:rPr lang="en-US" baseline="0" dirty="0" smtClean="0"/>
                        <a:t>examination: afebrile </a:t>
                      </a:r>
                      <a:r>
                        <a:rPr lang="en-US" baseline="0" dirty="0" smtClean="0"/>
                        <a:t>RR-78 PR-168 SPO2-50%RA.</a:t>
                      </a:r>
                    </a:p>
                    <a:p>
                      <a:r>
                        <a:rPr lang="en-US" baseline="0" dirty="0" smtClean="0"/>
                        <a:t>Reduced primitive reflexes,umbilical hernia,lcwi,icr grunting with ambiguous genitalia</a:t>
                      </a:r>
                    </a:p>
                    <a:p>
                      <a:r>
                        <a:rPr lang="en-US" baseline="0" dirty="0" smtClean="0"/>
                        <a:t>Birth defects-bilateral cleft-lip </a:t>
                      </a:r>
                      <a:r>
                        <a:rPr lang="en-US" baseline="0" dirty="0" smtClean="0"/>
                        <a:t>palate</a:t>
                      </a:r>
                    </a:p>
                    <a:p>
                      <a:r>
                        <a:rPr lang="en-US" baseline="0" dirty="0" smtClean="0"/>
                        <a:t>Interventions-feeding via ogt,oxygen 10l via NRM,ceftazidime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D2-KIJABE called to book for </a:t>
                      </a:r>
                      <a:r>
                        <a:rPr lang="en-US" baseline="0" dirty="0" smtClean="0"/>
                        <a:t>clinic, endocrine </a:t>
                      </a:r>
                      <a:r>
                        <a:rPr lang="en-US" baseline="0" dirty="0" smtClean="0"/>
                        <a:t>review</a:t>
                      </a:r>
                    </a:p>
                    <a:p>
                      <a:r>
                        <a:rPr lang="en-US" baseline="0" dirty="0" smtClean="0"/>
                        <a:t>D3-Baby </a:t>
                      </a:r>
                      <a:r>
                        <a:rPr lang="en-US" baseline="0" dirty="0" smtClean="0"/>
                        <a:t>developed hotness of the body</a:t>
                      </a:r>
                    </a:p>
                    <a:p>
                      <a:r>
                        <a:rPr lang="en-US" baseline="0" dirty="0" smtClean="0"/>
                        <a:t>At 4pm on 7/7/2019 baby </a:t>
                      </a:r>
                      <a:r>
                        <a:rPr lang="en-US" baseline="0" dirty="0" smtClean="0"/>
                        <a:t>stopped </a:t>
                      </a:r>
                      <a:r>
                        <a:rPr lang="en-US" baseline="0" dirty="0" smtClean="0"/>
                        <a:t>spontaneous breathing.recusitated but </a:t>
                      </a:r>
                      <a:r>
                        <a:rPr lang="en-US" baseline="0" dirty="0" smtClean="0"/>
                        <a:t>unsuccessful.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35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B’F.S</a:t>
                      </a:r>
                      <a:r>
                        <a:rPr lang="en-US" baseline="0" dirty="0" smtClean="0"/>
                        <a:t> twin2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referral from</a:t>
                      </a:r>
                      <a:r>
                        <a:rPr lang="en-US" baseline="0" dirty="0" smtClean="0"/>
                        <a:t> kathiani a baby born  via SVD  </a:t>
                      </a:r>
                      <a:r>
                        <a:rPr lang="en-US" baseline="0" dirty="0" smtClean="0"/>
                        <a:t>on </a:t>
                      </a:r>
                      <a:r>
                        <a:rPr lang="en-US" baseline="0" dirty="0" smtClean="0"/>
                        <a:t>21/7/19 scored 3,4,4 at 30/40 to a 23 </a:t>
                      </a:r>
                      <a:r>
                        <a:rPr lang="en-US" baseline="0" dirty="0" smtClean="0"/>
                        <a:t>year </a:t>
                      </a:r>
                      <a:r>
                        <a:rPr lang="en-US" baseline="0" dirty="0" smtClean="0"/>
                        <a:t>old para 1+0</a:t>
                      </a:r>
                      <a:r>
                        <a:rPr lang="en-US" baseline="0" dirty="0" smtClean="0"/>
                        <a:t>. Bwt </a:t>
                      </a:r>
                      <a:r>
                        <a:rPr lang="en-US" baseline="0" dirty="0" smtClean="0"/>
                        <a:t>0.7kgs  . Baby was </a:t>
                      </a:r>
                      <a:r>
                        <a:rPr lang="en-US" baseline="0" dirty="0" smtClean="0"/>
                        <a:t>referred </a:t>
                      </a:r>
                      <a:r>
                        <a:rPr lang="en-US" baseline="0" dirty="0" smtClean="0"/>
                        <a:t>for CPAP and incubator care  .</a:t>
                      </a:r>
                    </a:p>
                    <a:p>
                      <a:r>
                        <a:rPr lang="en-US" baseline="0" dirty="0" smtClean="0"/>
                        <a:t> On examination –</a:t>
                      </a:r>
                      <a:r>
                        <a:rPr lang="en-US" baseline="0" dirty="0" smtClean="0"/>
                        <a:t>Afebrile  </a:t>
                      </a:r>
                      <a:r>
                        <a:rPr lang="en-US" baseline="0" dirty="0" smtClean="0"/>
                        <a:t>RR-68 PR-148 SPO2-80% off O2.  SAS 4 but it couldn’t be </a:t>
                      </a:r>
                      <a:r>
                        <a:rPr lang="en-US" baseline="0" dirty="0" smtClean="0"/>
                        <a:t>initiated </a:t>
                      </a:r>
                      <a:r>
                        <a:rPr lang="en-US" baseline="0" dirty="0" smtClean="0"/>
                        <a:t>because of VLBW. Primitive reflexes appropriate for age</a:t>
                      </a:r>
                    </a:p>
                    <a:p>
                      <a:r>
                        <a:rPr lang="en-US" baseline="0" dirty="0" smtClean="0"/>
                        <a:t>An impression: preterm,ELBW, NRDS. </a:t>
                      </a:r>
                    </a:p>
                    <a:p>
                      <a:r>
                        <a:rPr lang="en-US" baseline="0" dirty="0" smtClean="0"/>
                        <a:t>Intervention: xpen gentamycin and ivfs for day 1 and amonophylline . baby was put on oxygen </a:t>
                      </a:r>
                      <a:r>
                        <a:rPr lang="en-US" baseline="0" dirty="0" smtClean="0"/>
                        <a:t>2 L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At 8:00 am 21/7/2019 baby started gasping and resuscitation was commenced </a:t>
                      </a:r>
                      <a:r>
                        <a:rPr lang="en-US" baseline="0" dirty="0" smtClean="0"/>
                        <a:t>but </a:t>
                      </a:r>
                      <a:r>
                        <a:rPr lang="en-US" baseline="0" dirty="0" smtClean="0"/>
                        <a:t>was </a:t>
                      </a:r>
                      <a:r>
                        <a:rPr lang="en-US" baseline="0" dirty="0" smtClean="0"/>
                        <a:t>unsuccessful.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401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25754"/>
              </p:ext>
            </p:extLst>
          </p:nvPr>
        </p:nvGraphicFramePr>
        <p:xfrm>
          <a:off x="1381125" y="785813"/>
          <a:ext cx="9601201" cy="441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88">
                  <a:extLst>
                    <a:ext uri="{9D8B030D-6E8A-4147-A177-3AD203B41FA5}">
                      <a16:colId xmlns="" xmlns:a16="http://schemas.microsoft.com/office/drawing/2014/main" val="1368055681"/>
                    </a:ext>
                  </a:extLst>
                </a:gridCol>
                <a:gridCol w="8253413">
                  <a:extLst>
                    <a:ext uri="{9D8B030D-6E8A-4147-A177-3AD203B41FA5}">
                      <a16:colId xmlns="" xmlns:a16="http://schemas.microsoft.com/office/drawing/2014/main" val="994630248"/>
                    </a:ext>
                  </a:extLst>
                </a:gridCol>
              </a:tblGrid>
              <a:tr h="412298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 of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129749"/>
                  </a:ext>
                </a:extLst>
              </a:tr>
              <a:tr h="1999364">
                <a:tc>
                  <a:txBody>
                    <a:bodyPr/>
                    <a:lstStyle/>
                    <a:p>
                      <a:r>
                        <a:rPr lang="en-US" dirty="0" smtClean="0"/>
                        <a:t>B’ AMK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 BORN VIA</a:t>
                      </a:r>
                      <a:r>
                        <a:rPr lang="en-US" sz="1600" baseline="0" dirty="0" smtClean="0"/>
                        <a:t> SVD twin preg at 24/40 </a:t>
                      </a:r>
                      <a:r>
                        <a:rPr lang="en-US" sz="1600" baseline="0" dirty="0" smtClean="0"/>
                        <a:t>Ballard </a:t>
                      </a:r>
                      <a:r>
                        <a:rPr lang="en-US" sz="1600" baseline="0" dirty="0" smtClean="0"/>
                        <a:t>28/40 to a para3+0 SCORED 6,5,4 BWT 0.855. BROUGHT TO NBU DUE TO REPIRATORY DISTRESS ,vlbw and prematurity</a:t>
                      </a:r>
                    </a:p>
                    <a:p>
                      <a:r>
                        <a:rPr lang="en-US" sz="1600" baseline="0" dirty="0" smtClean="0"/>
                        <a:t>o</a:t>
                      </a:r>
                      <a:r>
                        <a:rPr lang="en-US" sz="1600" baseline="0" dirty="0" smtClean="0"/>
                        <a:t>/ e: temp </a:t>
                      </a:r>
                      <a:r>
                        <a:rPr lang="en-US" sz="1600" baseline="0" dirty="0" smtClean="0"/>
                        <a:t>36.4,rr-24 PR-154 SPO2-94 </a:t>
                      </a:r>
                    </a:p>
                    <a:p>
                      <a:r>
                        <a:rPr lang="en-US" sz="1600" baseline="0" dirty="0" smtClean="0"/>
                        <a:t>SYSTEMIC EXAM;REDUCED REFLEXES with immature genitalia</a:t>
                      </a:r>
                    </a:p>
                    <a:p>
                      <a:r>
                        <a:rPr lang="en-US" sz="1600" baseline="0" dirty="0" smtClean="0"/>
                        <a:t>Interventions:xpen,gent,d10,aminophylline</a:t>
                      </a:r>
                    </a:p>
                    <a:p>
                      <a:r>
                        <a:rPr lang="en-US" sz="1600" baseline="0" dirty="0" smtClean="0"/>
                        <a:t>Baby put on 02 via mask.</a:t>
                      </a:r>
                    </a:p>
                    <a:p>
                      <a:r>
                        <a:rPr lang="en-US" sz="1600" baseline="0" dirty="0" smtClean="0"/>
                        <a:t>The same day at 9 pm baby died.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7516322"/>
                  </a:ext>
                </a:extLst>
              </a:tr>
              <a:tr h="1999364">
                <a:tc>
                  <a:txBody>
                    <a:bodyPr/>
                    <a:lstStyle/>
                    <a:p>
                      <a:r>
                        <a:rPr lang="en-US" dirty="0" smtClean="0"/>
                        <a:t>B’</a:t>
                      </a:r>
                      <a:r>
                        <a:rPr lang="en-US" baseline="0" dirty="0" smtClean="0"/>
                        <a:t> 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Baby</a:t>
                      </a:r>
                      <a:r>
                        <a:rPr lang="en-US" sz="1600" baseline="0" dirty="0" smtClean="0"/>
                        <a:t> born  at 28/40 via EMCS due to APH bwt;1.1kg SCORED 8,8,9.</a:t>
                      </a:r>
                    </a:p>
                    <a:p>
                      <a:r>
                        <a:rPr lang="en-US" sz="1600" baseline="0" dirty="0" smtClean="0"/>
                        <a:t>ON EX:vitals signs </a:t>
                      </a:r>
                      <a:r>
                        <a:rPr lang="en-US" sz="1600" baseline="0" dirty="0" smtClean="0"/>
                        <a:t>within normal normal ,SAS-3 on admission 5 next day</a:t>
                      </a:r>
                    </a:p>
                    <a:p>
                      <a:r>
                        <a:rPr lang="en-US" sz="1600" baseline="0" dirty="0" smtClean="0"/>
                        <a:t>Jaundice appeared on day 2 phototherapy  initiated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IMPRESSION: newborn RDS,PREMATURITY/VLBW/NNJ </a:t>
                      </a:r>
                    </a:p>
                    <a:p>
                      <a:r>
                        <a:rPr lang="en-US" sz="1600" baseline="0" dirty="0" smtClean="0"/>
                        <a:t>INTERVENTIONS: CPAP- for </a:t>
                      </a:r>
                      <a:r>
                        <a:rPr lang="en-US" sz="1600" baseline="0" dirty="0" smtClean="0"/>
                        <a:t>2 </a:t>
                      </a:r>
                      <a:r>
                        <a:rPr lang="en-US" sz="1600" baseline="0" dirty="0" smtClean="0"/>
                        <a:t>days,aminophylline,antibiotics</a:t>
                      </a:r>
                    </a:p>
                    <a:p>
                      <a:r>
                        <a:rPr lang="en-US" sz="1600" baseline="0" dirty="0" smtClean="0"/>
                        <a:t> stayed in NBU for 4 days .</a:t>
                      </a:r>
                    </a:p>
                    <a:p>
                      <a:r>
                        <a:rPr lang="en-US" sz="1600" baseline="0" dirty="0" smtClean="0"/>
                        <a:t>Baby </a:t>
                      </a:r>
                      <a:r>
                        <a:rPr lang="en-US" sz="1600" baseline="0" dirty="0" smtClean="0"/>
                        <a:t>desaturated on cpap on day 2.changed to </a:t>
                      </a:r>
                      <a:r>
                        <a:rPr lang="en-US" sz="1600" baseline="0" dirty="0" smtClean="0"/>
                        <a:t>NRM At 10L  </a:t>
                      </a:r>
                      <a:r>
                        <a:rPr lang="en-US" sz="1600" baseline="0" dirty="0" smtClean="0"/>
                        <a:t>and died on </a:t>
                      </a:r>
                      <a:r>
                        <a:rPr lang="en-US" sz="1600" baseline="0" dirty="0" smtClean="0"/>
                        <a:t>17/7/19</a:t>
                      </a:r>
                      <a:r>
                        <a:rPr lang="en-US" sz="1600" baseline="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89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628907"/>
              </p:ext>
            </p:extLst>
          </p:nvPr>
        </p:nvGraphicFramePr>
        <p:xfrm>
          <a:off x="1295402" y="1943100"/>
          <a:ext cx="960120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011">
                  <a:extLst>
                    <a:ext uri="{9D8B030D-6E8A-4147-A177-3AD203B41FA5}">
                      <a16:colId xmlns="" xmlns:a16="http://schemas.microsoft.com/office/drawing/2014/main" val="1616925945"/>
                    </a:ext>
                  </a:extLst>
                </a:gridCol>
                <a:gridCol w="7596191">
                  <a:extLst>
                    <a:ext uri="{9D8B030D-6E8A-4147-A177-3AD203B41FA5}">
                      <a16:colId xmlns="" xmlns:a16="http://schemas.microsoft.com/office/drawing/2014/main" val="3941112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 OF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10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Born</a:t>
                      </a:r>
                      <a:r>
                        <a:rPr lang="en-US" baseline="0" dirty="0" smtClean="0"/>
                        <a:t> on 14/7/2019 via svd at 28/40 </a:t>
                      </a:r>
                      <a:r>
                        <a:rPr lang="en-US" baseline="0" dirty="0" smtClean="0"/>
                        <a:t> at home .A </a:t>
                      </a:r>
                      <a:r>
                        <a:rPr lang="en-US" baseline="0" dirty="0" smtClean="0"/>
                        <a:t>referral from Mbiuni bwt </a:t>
                      </a:r>
                      <a:r>
                        <a:rPr lang="en-US" baseline="0" dirty="0" smtClean="0"/>
                        <a:t>1.7kgs due to prematurity and RDS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o/e-normal vital </a:t>
                      </a:r>
                      <a:r>
                        <a:rPr lang="en-US" baseline="0" dirty="0" smtClean="0"/>
                        <a:t>signs. FAN ,LCWI grunting, SAS5 </a:t>
                      </a:r>
                    </a:p>
                    <a:p>
                      <a:r>
                        <a:rPr lang="en-US" baseline="0" dirty="0" smtClean="0"/>
                        <a:t>CNS-floppy ,reduced </a:t>
                      </a:r>
                      <a:r>
                        <a:rPr lang="en-US" baseline="0" dirty="0" smtClean="0"/>
                        <a:t>primitive reflexes</a:t>
                      </a:r>
                      <a:r>
                        <a:rPr lang="en-US" baseline="0" dirty="0" smtClean="0"/>
                        <a:t>. 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Impression: prematurity,LBW,NRDS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INTERVENTIONS ;</a:t>
                      </a:r>
                      <a:r>
                        <a:rPr lang="en-US" baseline="0" dirty="0" smtClean="0"/>
                        <a:t>XPEN,GENT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CPAP initiated day 1 and discontinued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day because of desaturation</a:t>
                      </a:r>
                    </a:p>
                    <a:p>
                      <a:r>
                        <a:rPr lang="en-US" baseline="0" dirty="0" smtClean="0"/>
                        <a:t>On 15/7/19 at 9:30 baby died.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060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758589"/>
              </p:ext>
            </p:extLst>
          </p:nvPr>
        </p:nvGraphicFramePr>
        <p:xfrm>
          <a:off x="1295400" y="671511"/>
          <a:ext cx="9601200" cy="383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="" xmlns:a16="http://schemas.microsoft.com/office/drawing/2014/main" val="1543227782"/>
                    </a:ext>
                  </a:extLst>
                </a:gridCol>
                <a:gridCol w="4800600">
                  <a:extLst>
                    <a:ext uri="{9D8B030D-6E8A-4147-A177-3AD203B41FA5}">
                      <a16:colId xmlns="" xmlns:a16="http://schemas.microsoft.com/office/drawing/2014/main" val="1874257310"/>
                    </a:ext>
                  </a:extLst>
                </a:gridCol>
              </a:tblGrid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7527946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B’SN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(NNS/NNJ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8484517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B’ 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 ( PREMATURITY,RD,LBW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248556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B’ 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(PREMATURITY,VLBW)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078544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B;</a:t>
                      </a:r>
                      <a:r>
                        <a:rPr lang="en-US" baseline="0" dirty="0" smtClean="0"/>
                        <a:t> 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 file (RDS)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6888998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B’</a:t>
                      </a:r>
                      <a:r>
                        <a:rPr lang="en-US" baseline="0" dirty="0" smtClean="0"/>
                        <a:t> 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(ELBW,PRE,SEROEXPOSED)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268520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r>
                        <a:rPr lang="en-US" dirty="0" smtClean="0"/>
                        <a:t>B’ CM</a:t>
                      </a:r>
                    </a:p>
                    <a:p>
                      <a:r>
                        <a:rPr lang="en-US" dirty="0" smtClean="0"/>
                        <a:t>B MM</a:t>
                      </a:r>
                    </a:p>
                    <a:p>
                      <a:r>
                        <a:rPr lang="en-US" dirty="0" smtClean="0"/>
                        <a:t>B EK</a:t>
                      </a:r>
                    </a:p>
                    <a:p>
                      <a:r>
                        <a:rPr lang="en-US" dirty="0" smtClean="0"/>
                        <a:t>B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(PREMATURITY,RDS )</a:t>
                      </a:r>
                    </a:p>
                    <a:p>
                      <a:r>
                        <a:rPr lang="en-US" baseline="0" dirty="0" smtClean="0"/>
                        <a:t>Missing file (RDS,PREMATURITY)</a:t>
                      </a:r>
                    </a:p>
                    <a:p>
                      <a:r>
                        <a:rPr lang="en-US" dirty="0" smtClean="0"/>
                        <a:t>Missing file(NNS/NNJ/AKI</a:t>
                      </a:r>
                    </a:p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file(S.BIRTH ASPHYXIA,MACROSOMIA)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3512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7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Incubator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Timely referral</a:t>
            </a:r>
          </a:p>
          <a:p>
            <a:r>
              <a:rPr lang="en-US" dirty="0" smtClean="0"/>
              <a:t>Surfactant!!!!</a:t>
            </a:r>
            <a:endParaRPr lang="en-US" dirty="0" smtClean="0"/>
          </a:p>
          <a:p>
            <a:r>
              <a:rPr lang="en-US" dirty="0" smtClean="0"/>
              <a:t>Obstetric early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WARD 1 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0450" y="310388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72561381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681615250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00006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218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806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7849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ADMISSIONS BY AGE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2" y="1975230"/>
          <a:ext cx="96012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="" xmlns:a16="http://schemas.microsoft.com/office/drawing/2014/main" val="2795378932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3641294044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4165740960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1824649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346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NEONATES 0-1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811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INFANT 1MNTH -1 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874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1-5YRS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62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ABOVE 5 YRS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3723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4956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1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21938"/>
              </p:ext>
            </p:extLst>
          </p:nvPr>
        </p:nvGraphicFramePr>
        <p:xfrm>
          <a:off x="1295400" y="2557463"/>
          <a:ext cx="96012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="" xmlns:a16="http://schemas.microsoft.com/office/drawing/2014/main" val="598208025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1959349829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1992163336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101678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592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17(58.6%)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657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NNJ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9(31%)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10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2(6.9%)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972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Malformation</a:t>
                      </a:r>
                      <a:r>
                        <a:rPr lang="en-US" baseline="0" dirty="0" smtClean="0"/>
                        <a:t>/ deformity </a:t>
                      </a:r>
                      <a:r>
                        <a:rPr lang="en-US" baseline="0" dirty="0" smtClean="0"/>
                        <a:t>of </a:t>
                      </a:r>
                      <a:r>
                        <a:rPr lang="en-US" baseline="0" dirty="0" smtClean="0"/>
                        <a:t>left lower </a:t>
                      </a:r>
                      <a:r>
                        <a:rPr lang="en-US" baseline="0" dirty="0" smtClean="0"/>
                        <a:t>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1(3.4%)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228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926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6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87" y="303707"/>
            <a:ext cx="9601196" cy="1303867"/>
          </a:xfrm>
        </p:spPr>
        <p:txBody>
          <a:bodyPr/>
          <a:lstStyle/>
          <a:p>
            <a:r>
              <a:rPr lang="en-US" dirty="0" smtClean="0"/>
              <a:t>INFANTS 1 MONTH-1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90367" y="1176195"/>
          <a:ext cx="9601200" cy="431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="" xmlns:a16="http://schemas.microsoft.com/office/drawing/2014/main" val="601642303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2364245396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3943774069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117952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S. PNEUMONIA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15(34.1%)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878960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n-US" dirty="0" smtClean="0"/>
                        <a:t>CONVULSIVE 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1(2.3%)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933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GASTROENTERITIS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24(54.5%)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410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MENINGITIS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(2.3%)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608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MALNUTRITION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1(2.3%)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089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FEBRILE CONVULSIONS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2(4.5%)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38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2(4.5%)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8570503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859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99" y="73742"/>
            <a:ext cx="9601196" cy="964673"/>
          </a:xfrm>
        </p:spPr>
        <p:txBody>
          <a:bodyPr/>
          <a:lstStyle/>
          <a:p>
            <a:r>
              <a:rPr lang="en-US" dirty="0" smtClean="0"/>
              <a:t>1 YEAR TO 5 YEARS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21974" y="1245501"/>
          <a:ext cx="9601201" cy="399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8">
                  <a:extLst>
                    <a:ext uri="{9D8B030D-6E8A-4147-A177-3AD203B41FA5}">
                      <a16:colId xmlns="" xmlns:a16="http://schemas.microsoft.com/office/drawing/2014/main" val="3893108191"/>
                    </a:ext>
                  </a:extLst>
                </a:gridCol>
                <a:gridCol w="2424113">
                  <a:extLst>
                    <a:ext uri="{9D8B030D-6E8A-4147-A177-3AD203B41FA5}">
                      <a16:colId xmlns="" xmlns:a16="http://schemas.microsoft.com/office/drawing/2014/main" val="2241148231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3111560519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515579107"/>
                    </a:ext>
                  </a:extLst>
                </a:gridCol>
              </a:tblGrid>
              <a:tr h="3407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DIAGNOSIS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3041421"/>
                  </a:ext>
                </a:extLst>
              </a:tr>
              <a:tr h="596326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PNEUMONIA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11(37.9%)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258131"/>
                  </a:ext>
                </a:extLst>
              </a:tr>
              <a:tr h="5963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CONVULSIVE DISORDER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2(10.5%)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2700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108321"/>
                  </a:ext>
                </a:extLst>
              </a:tr>
              <a:tr h="5963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SEVERE ANEMIA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4(21%)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4063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4286718"/>
                  </a:ext>
                </a:extLst>
              </a:tr>
              <a:tr h="5963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GASTROENTERITIS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2(10.5%)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3885591"/>
                  </a:ext>
                </a:extLst>
              </a:tr>
              <a:tr h="5963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19(100%)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235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MORBIDITY DATA AND STATISTICS NBU &amp;1A</a:t>
            </a:r>
          </a:p>
          <a:p>
            <a:r>
              <a:rPr lang="en-US" dirty="0" smtClean="0"/>
              <a:t>MORTALITY DATA AND STATISTICS NBU</a:t>
            </a:r>
            <a:endParaRPr lang="en-US" dirty="0"/>
          </a:p>
          <a:p>
            <a:r>
              <a:rPr lang="en-US" dirty="0" smtClean="0"/>
              <a:t>MORTALITY CASE SUMMARIES NBU</a:t>
            </a:r>
          </a:p>
          <a:p>
            <a:r>
              <a:rPr lang="en-US" dirty="0" smtClean="0"/>
              <a:t>DISCUSSIONS (OPEN FORUM)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THAN 5 YEARS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Convulsive disorder – 1 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SUMMARIES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25708"/>
              </p:ext>
            </p:extLst>
          </p:nvPr>
        </p:nvGraphicFramePr>
        <p:xfrm>
          <a:off x="1295402" y="1943100"/>
          <a:ext cx="960120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011">
                  <a:extLst>
                    <a:ext uri="{9D8B030D-6E8A-4147-A177-3AD203B41FA5}">
                      <a16:colId xmlns="" xmlns:a16="http://schemas.microsoft.com/office/drawing/2014/main" val="1616925945"/>
                    </a:ext>
                  </a:extLst>
                </a:gridCol>
                <a:gridCol w="7596191">
                  <a:extLst>
                    <a:ext uri="{9D8B030D-6E8A-4147-A177-3AD203B41FA5}">
                      <a16:colId xmlns="" xmlns:a16="http://schemas.microsoft.com/office/drawing/2014/main" val="3941112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 OF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10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baseline="0" dirty="0" smtClean="0"/>
                        <a:t> old M,  admitted on 4 </a:t>
                      </a:r>
                      <a:r>
                        <a:rPr lang="en-US" baseline="0" dirty="0" err="1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july</a:t>
                      </a:r>
                      <a:r>
                        <a:rPr lang="en-US" baseline="0" dirty="0" smtClean="0"/>
                        <a:t> 2019, presenting complain DIB, irritability, grunting, weight 7.5kg, height 75 cm , -3 SD, duration of illness 3,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O/E </a:t>
                      </a:r>
                      <a:r>
                        <a:rPr lang="en-US" baseline="0" dirty="0" smtClean="0"/>
                        <a:t>cap refill 3 sec, temperature gradient, weak peripheral pulses, SPO2 </a:t>
                      </a:r>
                      <a:r>
                        <a:rPr lang="en-US" baseline="0" dirty="0" smtClean="0"/>
                        <a:t>of 80%, J</a:t>
                      </a:r>
                      <a:r>
                        <a:rPr lang="en-US" baseline="0" dirty="0" smtClean="0"/>
                        <a:t>++,sunken eyes</a:t>
                      </a:r>
                    </a:p>
                    <a:p>
                      <a:r>
                        <a:rPr lang="en-US" baseline="0" dirty="0" smtClean="0"/>
                        <a:t>RS-  </a:t>
                      </a:r>
                      <a:r>
                        <a:rPr lang="en-US" baseline="0" dirty="0" smtClean="0"/>
                        <a:t>had grunting, acidotic breathing, wheezing, chest wall </a:t>
                      </a:r>
                      <a:r>
                        <a:rPr lang="en-US" baseline="0" dirty="0" smtClean="0"/>
                        <a:t>indrawing</a:t>
                      </a:r>
                    </a:p>
                    <a:p>
                      <a:r>
                        <a:rPr lang="en-US" baseline="0" dirty="0" smtClean="0"/>
                        <a:t>CVS- weak peripheral pulses, cold extremities, S1 S2 heard no any added heart sound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CNS- AVPU at p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Impression : severe pneumonia,  marasmus, shock</a:t>
                      </a:r>
                    </a:p>
                    <a:p>
                      <a:r>
                        <a:rPr lang="en-US" baseline="0" dirty="0" smtClean="0"/>
                        <a:t>Interventions : bolus 5% RL,IVF, xpen/ </a:t>
                      </a:r>
                      <a:r>
                        <a:rPr lang="en-US" baseline="0" dirty="0" err="1" smtClean="0"/>
                        <a:t>genta</a:t>
                      </a:r>
                      <a:r>
                        <a:rPr lang="en-US" baseline="0" dirty="0" smtClean="0"/>
                        <a:t>, nebulized, started ceftriaxone on day 2</a:t>
                      </a:r>
                    </a:p>
                    <a:p>
                      <a:r>
                        <a:rPr lang="en-US" baseline="0" dirty="0" smtClean="0"/>
                        <a:t>Day 2 review</a:t>
                      </a:r>
                    </a:p>
                    <a:p>
                      <a:r>
                        <a:rPr lang="en-US" baseline="0" dirty="0" err="1" smtClean="0"/>
                        <a:t>Wdx</a:t>
                      </a:r>
                      <a:r>
                        <a:rPr lang="en-US" baseline="0" dirty="0" smtClean="0"/>
                        <a:t>: septic shock, septicemia, MOF </a:t>
                      </a:r>
                      <a:r>
                        <a:rPr lang="en-US" baseline="0" dirty="0" err="1" smtClean="0"/>
                        <a:t>ie</a:t>
                      </a:r>
                      <a:r>
                        <a:rPr lang="en-US" baseline="0" dirty="0" smtClean="0"/>
                        <a:t> renal, cardiac , cerebral edema, </a:t>
                      </a:r>
                      <a:r>
                        <a:rPr lang="en-US" baseline="0" dirty="0" smtClean="0"/>
                        <a:t>SAM, </a:t>
                      </a:r>
                      <a:r>
                        <a:rPr lang="en-US" baseline="0" dirty="0" smtClean="0"/>
                        <a:t>meningitis</a:t>
                      </a:r>
                    </a:p>
                    <a:p>
                      <a:r>
                        <a:rPr lang="en-US" baseline="0" dirty="0" smtClean="0"/>
                        <a:t>Intervention: nebulize, give  hydrocortisone, ABC, monitor sugars, referred to PICU KNH  attempted but decline since there  was no bed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060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9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270324"/>
              </p:ext>
            </p:extLst>
          </p:nvPr>
        </p:nvGraphicFramePr>
        <p:xfrm>
          <a:off x="1381125" y="785813"/>
          <a:ext cx="960120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88">
                  <a:extLst>
                    <a:ext uri="{9D8B030D-6E8A-4147-A177-3AD203B41FA5}">
                      <a16:colId xmlns="" xmlns:a16="http://schemas.microsoft.com/office/drawing/2014/main" val="1368055681"/>
                    </a:ext>
                  </a:extLst>
                </a:gridCol>
                <a:gridCol w="8253413">
                  <a:extLst>
                    <a:ext uri="{9D8B030D-6E8A-4147-A177-3AD203B41FA5}">
                      <a16:colId xmlns="" xmlns:a16="http://schemas.microsoft.com/office/drawing/2014/main" val="994630248"/>
                    </a:ext>
                  </a:extLst>
                </a:gridCol>
              </a:tblGrid>
              <a:tr h="344279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 of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129749"/>
                  </a:ext>
                </a:extLst>
              </a:tr>
              <a:tr h="2122269">
                <a:tc>
                  <a:txBody>
                    <a:bodyPr/>
                    <a:lstStyle/>
                    <a:p>
                      <a:r>
                        <a:rPr lang="en-US" dirty="0" smtClean="0"/>
                        <a:t>GMN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Admitted</a:t>
                      </a:r>
                      <a:r>
                        <a:rPr lang="en-US" sz="1600" baseline="0" dirty="0" smtClean="0"/>
                        <a:t> on 14/7/2019, 1yr 6 </a:t>
                      </a:r>
                      <a:r>
                        <a:rPr lang="en-US" sz="1600" baseline="0" dirty="0" err="1" smtClean="0"/>
                        <a:t>month,weight</a:t>
                      </a:r>
                      <a:r>
                        <a:rPr lang="en-US" sz="1600" baseline="0" dirty="0" smtClean="0"/>
                        <a:t> 7.3kg ,height 76 cm ,WHZ -3 SD. </a:t>
                      </a:r>
                      <a:r>
                        <a:rPr lang="en-US" sz="1600" baseline="0" dirty="0" err="1" smtClean="0"/>
                        <a:t>Pt</a:t>
                      </a:r>
                      <a:r>
                        <a:rPr lang="en-US" sz="1600" baseline="0" dirty="0" smtClean="0"/>
                        <a:t> was a referral from </a:t>
                      </a:r>
                      <a:r>
                        <a:rPr lang="en-US" sz="1600" baseline="0" dirty="0" err="1" smtClean="0"/>
                        <a:t>Athiriver</a:t>
                      </a:r>
                      <a:r>
                        <a:rPr lang="en-US" sz="1600" baseline="0" dirty="0" smtClean="0"/>
                        <a:t> Shalom due to hypovolemic shock and SAM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Pt had </a:t>
                      </a:r>
                      <a:r>
                        <a:rPr lang="en-US" sz="1600" baseline="0" dirty="0" err="1" smtClean="0"/>
                        <a:t>Hx</a:t>
                      </a:r>
                      <a:r>
                        <a:rPr lang="en-US" sz="1600" baseline="0" dirty="0" smtClean="0"/>
                        <a:t> of non-bloody </a:t>
                      </a:r>
                      <a:r>
                        <a:rPr lang="en-US" sz="1600" baseline="0" dirty="0" smtClean="0"/>
                        <a:t>diarrhea, DIB, HOB </a:t>
                      </a:r>
                      <a:r>
                        <a:rPr lang="en-US" sz="1600" baseline="0" dirty="0" smtClean="0"/>
                        <a:t>and vomiting for 3 days. </a:t>
                      </a:r>
                    </a:p>
                    <a:p>
                      <a:r>
                        <a:rPr lang="en-US" sz="1600" baseline="0" dirty="0" smtClean="0"/>
                        <a:t>On examination had weak peripheral pulses, cap refill 4 sec, AVPU at P</a:t>
                      </a:r>
                      <a:r>
                        <a:rPr lang="en-US" sz="1600" baseline="0" dirty="0" smtClean="0"/>
                        <a:t>, grunting, </a:t>
                      </a:r>
                      <a:r>
                        <a:rPr lang="en-US" sz="1600" baseline="0" dirty="0" smtClean="0"/>
                        <a:t>indrawing and LCWI, </a:t>
                      </a:r>
                      <a:r>
                        <a:rPr lang="en-US" sz="1600" baseline="0" dirty="0" err="1" smtClean="0"/>
                        <a:t>crepitations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r>
                        <a:rPr lang="en-US" sz="1600" baseline="0" dirty="0" smtClean="0"/>
                        <a:t>CNS- reduced tone and power, AVPU at P 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An impression of non bloody diarrhea, severe pneumonia, kwashiorkor, ??septic shock made.</a:t>
                      </a:r>
                    </a:p>
                    <a:p>
                      <a:r>
                        <a:rPr lang="en-US" sz="1600" baseline="0" dirty="0" smtClean="0"/>
                        <a:t>Shock managed by giving bolus 5% RL, </a:t>
                      </a:r>
                      <a:r>
                        <a:rPr lang="en-US" sz="1600" baseline="0" dirty="0" err="1" smtClean="0"/>
                        <a:t>ReSoMal</a:t>
                      </a:r>
                      <a:r>
                        <a:rPr lang="en-US" sz="1600" baseline="0" dirty="0" smtClean="0"/>
                        <a:t>/F75, ceftriaxone, amikacin, metronidazole, </a:t>
                      </a:r>
                      <a:r>
                        <a:rPr lang="en-US" sz="1600" baseline="0" dirty="0" err="1" smtClean="0"/>
                        <a:t>ZnSO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r>
                        <a:rPr lang="en-US" sz="1600" dirty="0" smtClean="0"/>
                        <a:t>Day 2</a:t>
                      </a:r>
                      <a:r>
                        <a:rPr lang="en-US" sz="1600" baseline="0" dirty="0" smtClean="0"/>
                        <a:t> Review </a:t>
                      </a:r>
                      <a:r>
                        <a:rPr lang="en-US" sz="1600" baseline="0" dirty="0" err="1" smtClean="0"/>
                        <a:t>FAN,LCWI,crepitations</a:t>
                      </a:r>
                      <a:r>
                        <a:rPr lang="en-US" sz="1600" baseline="0" dirty="0" smtClean="0"/>
                        <a:t>, AVPU at </a:t>
                      </a:r>
                      <a:r>
                        <a:rPr lang="en-US" sz="1600" baseline="0" dirty="0" smtClean="0"/>
                        <a:t>P , </a:t>
                      </a:r>
                      <a:r>
                        <a:rPr lang="en-US" sz="1600" baseline="0" dirty="0" smtClean="0"/>
                        <a:t>consider ICU care, called KNH but the referral declined.</a:t>
                      </a:r>
                    </a:p>
                    <a:p>
                      <a:r>
                        <a:rPr lang="en-US" sz="1600" baseline="0" dirty="0" smtClean="0"/>
                        <a:t>UEC/FHG done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7516322"/>
                  </a:ext>
                </a:extLst>
              </a:tr>
              <a:tr h="344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89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671513"/>
          <a:ext cx="96012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="" xmlns:a16="http://schemas.microsoft.com/office/drawing/2014/main" val="1543227782"/>
                    </a:ext>
                  </a:extLst>
                </a:gridCol>
                <a:gridCol w="4800600">
                  <a:extLst>
                    <a:ext uri="{9D8B030D-6E8A-4147-A177-3AD203B41FA5}">
                      <a16:colId xmlns="" xmlns:a16="http://schemas.microsoft.com/office/drawing/2014/main" val="187425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752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(S.PNEUMONIA/DEHYDRATION,NONBLOODY DIARRHOEA)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848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FNM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</a:t>
                      </a:r>
                      <a:r>
                        <a:rPr lang="en-US" baseline="0" dirty="0" smtClean="0"/>
                        <a:t> file  ( TBM,MENINGOENCEPHALITIS)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24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DISCHARGED 93</a:t>
            </a:r>
          </a:p>
          <a:p>
            <a:pPr marL="0" indent="0">
              <a:buNone/>
            </a:pPr>
            <a:r>
              <a:rPr lang="en-US" dirty="0" smtClean="0"/>
              <a:t>DIED 4</a:t>
            </a:r>
          </a:p>
          <a:p>
            <a:pPr marL="0" indent="0">
              <a:buNone/>
            </a:pPr>
            <a:r>
              <a:rPr lang="en-US" dirty="0" smtClean="0"/>
              <a:t> REFFERED 8 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01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having a PICU</a:t>
            </a:r>
          </a:p>
          <a:p>
            <a:r>
              <a:rPr lang="en-US" dirty="0" smtClean="0"/>
              <a:t>Record keeping-ward/hospital records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1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BORN UNIT</a:t>
            </a:r>
          </a:p>
          <a:p>
            <a:r>
              <a:rPr lang="en-US" dirty="0" smtClean="0"/>
              <a:t>ADMISSIONS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43203"/>
              </p:ext>
            </p:extLst>
          </p:nvPr>
        </p:nvGraphicFramePr>
        <p:xfrm>
          <a:off x="1788159" y="3967480"/>
          <a:ext cx="8127999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89697012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83257989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28664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89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477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059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AMBIGOUS</a:t>
                      </a:r>
                      <a:r>
                        <a:rPr lang="en-US" baseline="0" dirty="0" smtClean="0"/>
                        <a:t>  GENITALIA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85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9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ADMISSIONS ACCORDING TO WEIGHT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217392"/>
              </p:ext>
            </p:extLst>
          </p:nvPr>
        </p:nvGraphicFramePr>
        <p:xfrm>
          <a:off x="1295400" y="2557463"/>
          <a:ext cx="96012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="" xmlns:a16="http://schemas.microsoft.com/office/drawing/2014/main" val="2742138808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3449396206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3652014148"/>
                    </a:ext>
                  </a:extLst>
                </a:gridCol>
                <a:gridCol w="2400300">
                  <a:extLst>
                    <a:ext uri="{9D8B030D-6E8A-4147-A177-3AD203B41FA5}">
                      <a16:colId xmlns="" xmlns:a16="http://schemas.microsoft.com/office/drawing/2014/main" val="3037085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075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&lt;1000g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Extreme</a:t>
                      </a:r>
                      <a:r>
                        <a:rPr lang="en-US" baseline="0" dirty="0" smtClean="0"/>
                        <a:t> low 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020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1000-1499g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 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395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1500-2000g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657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2000-2500g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birth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917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2500-4000g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730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4000g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macrosomia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60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345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7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ADMISSIONS ACCORDING TO DIAGNOSIS</a:t>
            </a:r>
            <a:br>
              <a:rPr lang="en-US" dirty="0" smtClean="0"/>
            </a:br>
            <a:r>
              <a:rPr lang="en-US" dirty="0" smtClean="0"/>
              <a:t>(admission diagnosis)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774681"/>
              </p:ext>
            </p:extLst>
          </p:nvPr>
        </p:nvGraphicFramePr>
        <p:xfrm>
          <a:off x="1295400" y="2557463"/>
          <a:ext cx="96012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439531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576202324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90009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ADMISSIONS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601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NEONATAL SEPSIS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241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BIRTH</a:t>
                      </a:r>
                      <a:r>
                        <a:rPr lang="en-US" baseline="0" dirty="0" smtClean="0"/>
                        <a:t> ASYPHYXIA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8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PREMATURITY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311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MACROSOMIA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10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MECONIUM</a:t>
                      </a:r>
                      <a:r>
                        <a:rPr lang="en-US" baseline="0" dirty="0" smtClean="0"/>
                        <a:t> ASPIRATION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493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ACCOMODATION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664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WELL BABY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9980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877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ADMISSIONS-252</a:t>
            </a:r>
          </a:p>
          <a:p>
            <a:r>
              <a:rPr lang="en-US" dirty="0" smtClean="0"/>
              <a:t>DISCHARGES-233</a:t>
            </a:r>
          </a:p>
          <a:p>
            <a:r>
              <a:rPr lang="en-US" dirty="0" smtClean="0"/>
              <a:t>REFFERAL-3</a:t>
            </a:r>
          </a:p>
          <a:p>
            <a:r>
              <a:rPr lang="en-US" dirty="0" smtClean="0"/>
              <a:t>DEAD-16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5" y="0"/>
            <a:ext cx="9601196" cy="1303867"/>
          </a:xfrm>
        </p:spPr>
        <p:txBody>
          <a:bodyPr/>
          <a:lstStyle/>
          <a:p>
            <a:r>
              <a:rPr lang="en-US" dirty="0" smtClean="0"/>
              <a:t>CASE SUMMARIES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445519"/>
              </p:ext>
            </p:extLst>
          </p:nvPr>
        </p:nvGraphicFramePr>
        <p:xfrm>
          <a:off x="1002983" y="1006792"/>
          <a:ext cx="10061256" cy="425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752">
                  <a:extLst>
                    <a:ext uri="{9D8B030D-6E8A-4147-A177-3AD203B41FA5}">
                      <a16:colId xmlns="" xmlns:a16="http://schemas.microsoft.com/office/drawing/2014/main" val="2509997903"/>
                    </a:ext>
                  </a:extLst>
                </a:gridCol>
                <a:gridCol w="6499224">
                  <a:extLst>
                    <a:ext uri="{9D8B030D-6E8A-4147-A177-3AD203B41FA5}">
                      <a16:colId xmlns="" xmlns:a16="http://schemas.microsoft.com/office/drawing/2014/main" val="2841690522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96052955"/>
                    </a:ext>
                  </a:extLst>
                </a:gridCol>
              </a:tblGrid>
              <a:tr h="542291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OF 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391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FSK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MAS,</a:t>
                      </a:r>
                      <a:r>
                        <a:rPr lang="en-US" baseline="0" dirty="0" smtClean="0"/>
                        <a:t> BIRTH ASPHYXIA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750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30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ELBW,PREMATURITY,</a:t>
                      </a:r>
                      <a:r>
                        <a:rPr lang="en-US" baseline="0" dirty="0" smtClean="0"/>
                        <a:t> SERO EXPOSED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236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RDS,</a:t>
                      </a:r>
                      <a:r>
                        <a:rPr lang="en-US" baseline="0" dirty="0" smtClean="0"/>
                        <a:t> ELBW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187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PREMATURITY,</a:t>
                      </a:r>
                      <a:r>
                        <a:rPr lang="en-US" baseline="0" dirty="0" smtClean="0"/>
                        <a:t> 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09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B,PN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PREMATURITY,RDS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660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RDS,</a:t>
                      </a:r>
                      <a:r>
                        <a:rPr lang="en-US" baseline="0" dirty="0" smtClean="0"/>
                        <a:t> PREMATURITY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356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NNS/NNJ/??</a:t>
                      </a:r>
                      <a:r>
                        <a:rPr lang="en-US" baseline="0" dirty="0" smtClean="0"/>
                        <a:t> AKI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721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FN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ASPHYXIA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581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0" dirty="0" smtClean="0"/>
                        <a:t> RMM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r>
                        <a:rPr lang="en-US" baseline="0" dirty="0" smtClean="0"/>
                        <a:t> ASPHYXIA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379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94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CONTINUES…….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333512"/>
              </p:ext>
            </p:extLst>
          </p:nvPr>
        </p:nvGraphicFramePr>
        <p:xfrm>
          <a:off x="1295400" y="1771650"/>
          <a:ext cx="9601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915996080"/>
                    </a:ext>
                  </a:extLst>
                </a:gridCol>
                <a:gridCol w="6192520">
                  <a:extLst>
                    <a:ext uri="{9D8B030D-6E8A-4147-A177-3AD203B41FA5}">
                      <a16:colId xmlns="" xmlns:a16="http://schemas.microsoft.com/office/drawing/2014/main" val="131414091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797028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OF 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035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B’CMW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CONGENITAL ANOMALIES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21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AMK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PREMATURITY,</a:t>
                      </a:r>
                      <a:r>
                        <a:rPr lang="en-US" baseline="0" dirty="0" smtClean="0"/>
                        <a:t> ELBW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290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</a:t>
                      </a:r>
                      <a:r>
                        <a:rPr lang="en-US" baseline="0" dirty="0" smtClean="0"/>
                        <a:t> 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NNS,NNJ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290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</a:t>
                      </a:r>
                      <a:r>
                        <a:rPr lang="en-US" baseline="0" dirty="0" smtClean="0"/>
                        <a:t> 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PREMATURITY, RDS, LBW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682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B’ AMM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PREMATURITY, RDS,LBW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013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</a:t>
                      </a:r>
                    </a:p>
                    <a:p>
                      <a:r>
                        <a:rPr lang="en-US" dirty="0" smtClean="0"/>
                        <a:t>PREMATURE; 8/16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(50%) leading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cause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905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SUMMARIES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569297"/>
              </p:ext>
            </p:extLst>
          </p:nvPr>
        </p:nvGraphicFramePr>
        <p:xfrm>
          <a:off x="1295402" y="1943100"/>
          <a:ext cx="9601202" cy="375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011">
                  <a:extLst>
                    <a:ext uri="{9D8B030D-6E8A-4147-A177-3AD203B41FA5}">
                      <a16:colId xmlns="" xmlns:a16="http://schemas.microsoft.com/office/drawing/2014/main" val="1616925945"/>
                    </a:ext>
                  </a:extLst>
                </a:gridCol>
                <a:gridCol w="7596191">
                  <a:extLst>
                    <a:ext uri="{9D8B030D-6E8A-4147-A177-3AD203B41FA5}">
                      <a16:colId xmlns="" xmlns:a16="http://schemas.microsoft.com/office/drawing/2014/main" val="3941112124"/>
                    </a:ext>
                  </a:extLst>
                </a:gridCol>
              </a:tblGrid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CHRONOLOGY OF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104921"/>
                  </a:ext>
                </a:extLst>
              </a:tr>
              <a:tr h="3281381">
                <a:tc>
                  <a:txBody>
                    <a:bodyPr/>
                    <a:lstStyle/>
                    <a:p>
                      <a:r>
                        <a:rPr lang="en-US" dirty="0" smtClean="0"/>
                        <a:t>B’FSM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Born</a:t>
                      </a:r>
                      <a:r>
                        <a:rPr lang="en-US" baseline="0" dirty="0" smtClean="0"/>
                        <a:t> on 18/7/2019 in our facility. </a:t>
                      </a:r>
                      <a:r>
                        <a:rPr lang="en-US" baseline="0" dirty="0" smtClean="0"/>
                        <a:t>Born via </a:t>
                      </a:r>
                      <a:r>
                        <a:rPr lang="en-US" baseline="0" dirty="0" smtClean="0"/>
                        <a:t>svd to a para 2+1 scored 5,6,7 bwt 3.1kg GBD 42/40 .ANC non contributory.</a:t>
                      </a:r>
                    </a:p>
                    <a:p>
                      <a:r>
                        <a:rPr lang="en-US" baseline="0" dirty="0" smtClean="0"/>
                        <a:t>O/E:Temp:36.4 RR-84 PR-123 SPO2-92%on 10L 02</a:t>
                      </a:r>
                    </a:p>
                    <a:p>
                      <a:r>
                        <a:rPr lang="en-US" baseline="0" dirty="0" smtClean="0"/>
                        <a:t>RESP-FAN,^AP diameter mild chest </a:t>
                      </a:r>
                      <a:r>
                        <a:rPr lang="en-US" baseline="0" dirty="0" smtClean="0"/>
                        <a:t>wall </a:t>
                      </a:r>
                      <a:r>
                        <a:rPr lang="en-US" baseline="0" dirty="0" smtClean="0"/>
                        <a:t>indrawing</a:t>
                      </a:r>
                    </a:p>
                    <a:p>
                      <a:r>
                        <a:rPr lang="en-US" baseline="0" dirty="0" smtClean="0"/>
                        <a:t>CNS-   normal tone, </a:t>
                      </a:r>
                      <a:r>
                        <a:rPr lang="en-US" baseline="0" dirty="0" smtClean="0"/>
                        <a:t>primitive reflexes were weak, 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P/A/CVS-normal 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Impression : birth asphyxia/MAS</a:t>
                      </a:r>
                    </a:p>
                    <a:p>
                      <a:r>
                        <a:rPr lang="en-US" baseline="0" dirty="0" smtClean="0"/>
                        <a:t>Interventions :  IVFS,NPO,Antibiotics </a:t>
                      </a:r>
                      <a:r>
                        <a:rPr lang="en-US" baseline="0" dirty="0" err="1" smtClean="0"/>
                        <a:t>xpen</a:t>
                      </a:r>
                      <a:r>
                        <a:rPr lang="en-US" baseline="0" dirty="0" smtClean="0"/>
                        <a:t>/gent </a:t>
                      </a:r>
                    </a:p>
                    <a:p>
                      <a:r>
                        <a:rPr lang="en-US" baseline="0" dirty="0" smtClean="0"/>
                        <a:t>Referral attempted for ventilation  after  </a:t>
                      </a:r>
                      <a:r>
                        <a:rPr lang="en-US" baseline="0" dirty="0" smtClean="0"/>
                        <a:t>patient desaturated</a:t>
                      </a:r>
                    </a:p>
                    <a:p>
                      <a:r>
                        <a:rPr lang="en-US" baseline="0" dirty="0" smtClean="0"/>
                        <a:t>At </a:t>
                      </a:r>
                      <a:r>
                        <a:rPr lang="en-US" baseline="0" dirty="0" smtClean="0"/>
                        <a:t>1400hrs  19/7/2019 patient died.</a:t>
                      </a: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060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3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6523</TotalTime>
  <Words>1347</Words>
  <Application>Microsoft Office PowerPoint</Application>
  <PresentationFormat>Custom</PresentationFormat>
  <Paragraphs>376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MORTALITY AND MORBIDITY REVIEW JULY 2019</vt:lpstr>
      <vt:lpstr>OUTLINE </vt:lpstr>
      <vt:lpstr>DATA</vt:lpstr>
      <vt:lpstr>ADMISSIONS ACCORDING TO WEIGHT</vt:lpstr>
      <vt:lpstr>ADMISSIONS ACCORDING TO DIAGNOSIS (admission diagnosis)</vt:lpstr>
      <vt:lpstr>OUTCOMES</vt:lpstr>
      <vt:lpstr>CASE SUMMARIES</vt:lpstr>
      <vt:lpstr>CONTINUES…….</vt:lpstr>
      <vt:lpstr>DETAILED SUMMARIES</vt:lpstr>
      <vt:lpstr>PowerPoint Presentation</vt:lpstr>
      <vt:lpstr>PowerPoint Presentation</vt:lpstr>
      <vt:lpstr>PowerPoint Presentation</vt:lpstr>
      <vt:lpstr>PowerPoint Presentation</vt:lpstr>
      <vt:lpstr>LEARNING POINTS</vt:lpstr>
      <vt:lpstr>WARD 1 A DATA</vt:lpstr>
      <vt:lpstr>ADMISSIONS BY AGE </vt:lpstr>
      <vt:lpstr>NEONATES</vt:lpstr>
      <vt:lpstr>INFANTS 1 MONTH-1 YEAR</vt:lpstr>
      <vt:lpstr>1 YEAR TO 5 YEARS</vt:lpstr>
      <vt:lpstr>MORE THAN 5 YEARS</vt:lpstr>
      <vt:lpstr>DETAILED SUMMARIES</vt:lpstr>
      <vt:lpstr>PowerPoint Presentation</vt:lpstr>
      <vt:lpstr>PowerPoint Presentation</vt:lpstr>
      <vt:lpstr>OUTCOMES</vt:lpstr>
      <vt:lpstr>LEARNING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MORTALITY AND MORBIDITY MEETING MAY 2019</dc:title>
  <dc:creator>duncan ndunga</dc:creator>
  <cp:lastModifiedBy>Seneti</cp:lastModifiedBy>
  <cp:revision>133</cp:revision>
  <dcterms:created xsi:type="dcterms:W3CDTF">2019-06-02T09:01:24Z</dcterms:created>
  <dcterms:modified xsi:type="dcterms:W3CDTF">2019-08-15T17:25:44Z</dcterms:modified>
</cp:coreProperties>
</file>